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328" r:id="rId6"/>
    <p:sldId id="330" r:id="rId7"/>
    <p:sldId id="331" r:id="rId8"/>
    <p:sldId id="332" r:id="rId9"/>
    <p:sldId id="336" r:id="rId10"/>
    <p:sldId id="333" r:id="rId11"/>
    <p:sldId id="33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00D123-BBF5-474C-B31D-16FA05BF56A2}">
          <p14:sldIdLst>
            <p14:sldId id="256"/>
          </p14:sldIdLst>
        </p14:section>
        <p14:section name="Untitled Section" id="{5814547E-D3BD-4D1C-A39D-4D10EF260DE3}">
          <p14:sldIdLst>
            <p14:sldId id="328"/>
            <p14:sldId id="330"/>
            <p14:sldId id="331"/>
            <p14:sldId id="332"/>
            <p14:sldId id="336"/>
            <p14:sldId id="333"/>
            <p14:sldId id="33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FF4B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953" autoAdjust="0"/>
  </p:normalViewPr>
  <p:slideViewPr>
    <p:cSldViewPr snapToGrid="0">
      <p:cViewPr varScale="1">
        <p:scale>
          <a:sx n="135" d="100"/>
          <a:sy n="135" d="100"/>
        </p:scale>
        <p:origin x="625" y="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8" d="100"/>
          <a:sy n="78" d="100"/>
        </p:scale>
        <p:origin x="360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go Pattacini" userId="ba750715-8bff-4c6f-bc06-32578aa3fea6" providerId="ADAL" clId="{9AD75B47-B144-4650-8324-D6CF4877EC25}"/>
    <pc:docChg chg="modSld">
      <pc:chgData name="Ugo Pattacini" userId="ba750715-8bff-4c6f-bc06-32578aa3fea6" providerId="ADAL" clId="{9AD75B47-B144-4650-8324-D6CF4877EC25}" dt="2021-06-09T17:58:03.902" v="1" actId="14100"/>
      <pc:docMkLst>
        <pc:docMk/>
      </pc:docMkLst>
      <pc:sldChg chg="modSp mod">
        <pc:chgData name="Ugo Pattacini" userId="ba750715-8bff-4c6f-bc06-32578aa3fea6" providerId="ADAL" clId="{9AD75B47-B144-4650-8324-D6CF4877EC25}" dt="2021-06-09T17:58:03.902" v="1" actId="14100"/>
        <pc:sldMkLst>
          <pc:docMk/>
          <pc:sldMk cId="958584390" sldId="313"/>
        </pc:sldMkLst>
        <pc:spChg chg="mod">
          <ac:chgData name="Ugo Pattacini" userId="ba750715-8bff-4c6f-bc06-32578aa3fea6" providerId="ADAL" clId="{9AD75B47-B144-4650-8324-D6CF4877EC25}" dt="2021-06-09T17:58:03.902" v="1" actId="14100"/>
          <ac:spMkLst>
            <pc:docMk/>
            <pc:sldMk cId="958584390" sldId="313"/>
            <ac:spMk id="11" creationId="{E83768BA-141F-4B61-8E31-444881DD38A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DA3C1F-CC8B-4E1B-9980-28EDBBF21C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97D28A-CE4B-49AF-89E4-1FB06413D7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B208A-7CDB-4552-AD91-0C1C9B295544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D27440-12CF-44AD-ABC1-C445029E6D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1CA18-9CCA-4D98-A658-008C74F7A7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C5EAD-AC6E-4EA2-A75F-1A16EE18C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020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87D73-95CE-4367-99D7-B70AFB15B40E}" type="datetimeFigureOut">
              <a:rPr lang="en-US" smtClean="0"/>
              <a:t>17-Jan-22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AE1C33-52CC-4E9F-95BF-495EBC1C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031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merge with 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E1C33-52CC-4E9F-95BF-495EBC1CF6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79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AE1C33-52CC-4E9F-95BF-495EBC1CF6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29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49308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C40F6B9-09D3-468E-A664-AF80170DFEEE}"/>
              </a:ext>
            </a:extLst>
          </p:cNvPr>
          <p:cNvGrpSpPr/>
          <p:nvPr userDrawn="1"/>
        </p:nvGrpSpPr>
        <p:grpSpPr>
          <a:xfrm>
            <a:off x="84842" y="28279"/>
            <a:ext cx="1736546" cy="1008669"/>
            <a:chOff x="84842" y="28279"/>
            <a:chExt cx="1736546" cy="1008669"/>
          </a:xfrm>
        </p:grpSpPr>
        <p:pic>
          <p:nvPicPr>
            <p:cNvPr id="8" name="Picture 7" descr="A close up of a sign&#10;&#10;Description automatically generated">
              <a:extLst>
                <a:ext uri="{FF2B5EF4-FFF2-40B4-BE49-F238E27FC236}">
                  <a16:creationId xmlns:a16="http://schemas.microsoft.com/office/drawing/2014/main" id="{2A3B76C9-7A61-4DC2-BA49-877C7D0CBB8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48" t="7649" r="18492" b="21133"/>
            <a:stretch/>
          </p:blipFill>
          <p:spPr>
            <a:xfrm>
              <a:off x="84842" y="84841"/>
              <a:ext cx="994112" cy="95210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FC96C7-A5E7-44D4-A428-2EC364CF6C05}"/>
                </a:ext>
              </a:extLst>
            </p:cNvPr>
            <p:cNvSpPr txBox="1"/>
            <p:nvPr userDrawn="1"/>
          </p:nvSpPr>
          <p:spPr>
            <a:xfrm>
              <a:off x="970962" y="28279"/>
              <a:ext cx="8504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cap="none" spc="0" dirty="0">
                  <a:ln>
                    <a:noFill/>
                  </a:ln>
                  <a:solidFill>
                    <a:srgbClr val="0070C0"/>
                  </a:solidFill>
                  <a:effectLst/>
                </a:rPr>
                <a:t>Team FIX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22088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cub-tech-iit/vector-devices" TargetMode="External"/><Relationship Id="rId2" Type="http://schemas.openxmlformats.org/officeDocument/2006/relationships/hyperlink" Target="https://github.com/icub-tech-iit/ft-sensors-simulink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icub-tech-iit/project-jl-camozzi/issues/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263714-2E5E-4493-BEE6-6BC5D1695698}"/>
              </a:ext>
            </a:extLst>
          </p:cNvPr>
          <p:cNvSpPr txBox="1"/>
          <p:nvPr/>
        </p:nvSpPr>
        <p:spPr>
          <a:xfrm>
            <a:off x="536782" y="2047946"/>
            <a:ext cx="111440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0070C0"/>
                </a:solidFill>
              </a:rPr>
              <a:t>FT </a:t>
            </a:r>
            <a:r>
              <a:rPr lang="en-US" sz="4800" b="1" dirty="0" smtClean="0">
                <a:solidFill>
                  <a:srgbClr val="0070C0"/>
                </a:solidFill>
              </a:rPr>
              <a:t>sensors: usage with Vector and Simulink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3" name="Rectangle 2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20BA7D3-53DD-44F5-8AD7-AEE4CD143A52}"/>
              </a:ext>
            </a:extLst>
          </p:cNvPr>
          <p:cNvGrpSpPr/>
          <p:nvPr/>
        </p:nvGrpSpPr>
        <p:grpSpPr>
          <a:xfrm>
            <a:off x="5195717" y="3429000"/>
            <a:ext cx="1826141" cy="959246"/>
            <a:chOff x="1300012" y="2273460"/>
            <a:chExt cx="1826141" cy="959246"/>
          </a:xfrm>
        </p:grpSpPr>
        <p:sp>
          <p:nvSpPr>
            <p:cNvPr id="6" name="TextBox 27">
              <a:extLst>
                <a:ext uri="{FF2B5EF4-FFF2-40B4-BE49-F238E27FC236}">
                  <a16:creationId xmlns:a16="http://schemas.microsoft.com/office/drawing/2014/main" id="{CDEF2353-5D32-4DEC-990A-6D8B29B70A02}"/>
                </a:ext>
              </a:extLst>
            </p:cNvPr>
            <p:cNvSpPr txBox="1"/>
            <p:nvPr/>
          </p:nvSpPr>
          <p:spPr>
            <a:xfrm>
              <a:off x="1300012" y="2832596"/>
              <a:ext cx="1826141" cy="40011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</a:rPr>
                <a:t>04 Oct 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</a:rPr>
                <a:t>–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</a:rPr>
                <a:t>  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</a:rPr>
                <a:t>19 Jan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7" name="Picture 6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53822B58-DCF4-45D5-A119-8A1849EBEE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6689" y="2273460"/>
              <a:ext cx="472785" cy="4727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4274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263714-2E5E-4493-BEE6-6BC5D1695698}"/>
              </a:ext>
            </a:extLst>
          </p:cNvPr>
          <p:cNvSpPr txBox="1"/>
          <p:nvPr/>
        </p:nvSpPr>
        <p:spPr>
          <a:xfrm>
            <a:off x="2270827" y="0"/>
            <a:ext cx="76503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0070C0"/>
                </a:solidFill>
              </a:rPr>
              <a:t>Scenario: Static identification</a:t>
            </a:r>
            <a:endParaRPr lang="en-US" sz="4800" b="1" dirty="0">
              <a:solidFill>
                <a:srgbClr val="0070C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9734" y="1354437"/>
            <a:ext cx="11389894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>
                <a:solidFill>
                  <a:schemeClr val="tx2"/>
                </a:solidFill>
              </a:rPr>
              <a:t>Identification of PMSM motor parameters in static and dynamic conditions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481943" y="2693222"/>
            <a:ext cx="1376488" cy="745958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Control</a:t>
            </a:r>
          </a:p>
          <a:p>
            <a:pPr algn="ctr"/>
            <a:r>
              <a:rPr lang="en-US" dirty="0" smtClean="0"/>
              <a:t>Board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25779" y="2683042"/>
            <a:ext cx="1708484" cy="745958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PMSM</a:t>
            </a:r>
          </a:p>
          <a:p>
            <a:pPr algn="ctr"/>
            <a:r>
              <a:rPr lang="en-US" dirty="0" smtClean="0"/>
              <a:t>Motor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212089" y="2683042"/>
            <a:ext cx="1708484" cy="745958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Output sensor</a:t>
            </a:r>
            <a:endParaRPr lang="en-US" dirty="0"/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 flipV="1">
            <a:off x="1858431" y="3056021"/>
            <a:ext cx="1867348" cy="1018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5" idx="3"/>
            <a:endCxn id="6" idx="1"/>
          </p:cNvCxnSpPr>
          <p:nvPr/>
        </p:nvCxnSpPr>
        <p:spPr>
          <a:xfrm>
            <a:off x="5434263" y="3056021"/>
            <a:ext cx="17778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9304419" y="2683042"/>
            <a:ext cx="1708484" cy="745958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CAN </a:t>
            </a:r>
            <a:r>
              <a:rPr lang="en-US" dirty="0" err="1" smtClean="0"/>
              <a:t>Msg</a:t>
            </a:r>
            <a:endParaRPr lang="en-US" dirty="0"/>
          </a:p>
          <a:p>
            <a:pPr algn="ctr"/>
            <a:r>
              <a:rPr lang="en-US" dirty="0" smtClean="0"/>
              <a:t>Reader</a:t>
            </a:r>
            <a:endParaRPr lang="en-US" dirty="0"/>
          </a:p>
        </p:txBody>
      </p:sp>
      <p:cxnSp>
        <p:nvCxnSpPr>
          <p:cNvPr id="10" name="Straight Arrow Connector 9"/>
          <p:cNvCxnSpPr>
            <a:stCxn id="6" idx="3"/>
            <a:endCxn id="9" idx="1"/>
          </p:cNvCxnSpPr>
          <p:nvPr/>
        </p:nvCxnSpPr>
        <p:spPr>
          <a:xfrm>
            <a:off x="8920573" y="3056021"/>
            <a:ext cx="3838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58431" y="3066201"/>
            <a:ext cx="1827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Input Variables</a:t>
            </a:r>
          </a:p>
          <a:p>
            <a:r>
              <a:rPr lang="en-US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(e.g. 3-phase voltage)</a:t>
            </a:r>
            <a:endParaRPr lang="en-US" sz="1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03605" y="3069848"/>
            <a:ext cx="147098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Output Variables</a:t>
            </a:r>
          </a:p>
          <a:p>
            <a:r>
              <a:rPr lang="en-US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(e.g. Torque, </a:t>
            </a:r>
          </a:p>
          <a:p>
            <a:r>
              <a:rPr lang="en-US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Rotor position)</a:t>
            </a:r>
            <a:endParaRPr lang="en-US" sz="1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39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263714-2E5E-4493-BEE6-6BC5D1695698}"/>
              </a:ext>
            </a:extLst>
          </p:cNvPr>
          <p:cNvSpPr txBox="1"/>
          <p:nvPr/>
        </p:nvSpPr>
        <p:spPr>
          <a:xfrm>
            <a:off x="4464789" y="0"/>
            <a:ext cx="32624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0070C0"/>
                </a:solidFill>
              </a:rPr>
              <a:t>FT45 Sensor</a:t>
            </a:r>
            <a:endParaRPr lang="en-US" sz="4800" b="1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06" y="3067035"/>
            <a:ext cx="4842711" cy="336084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194" y="3134688"/>
            <a:ext cx="3568069" cy="3225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6674" y="1355558"/>
            <a:ext cx="110102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1" dirty="0" smtClean="0">
                <a:solidFill>
                  <a:schemeClr val="tx2"/>
                </a:solidFill>
              </a:rPr>
              <a:t>6 Degrees of Freedom Sensor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1" dirty="0" smtClean="0">
                <a:solidFill>
                  <a:schemeClr val="tx2"/>
                </a:solidFill>
              </a:rPr>
              <a:t>Based </a:t>
            </a:r>
            <a:r>
              <a:rPr lang="en-US" sz="2000" b="1" dirty="0">
                <a:solidFill>
                  <a:schemeClr val="tx2"/>
                </a:solidFill>
              </a:rPr>
              <a:t>on a </a:t>
            </a:r>
            <a:r>
              <a:rPr lang="en-US" sz="2000" b="1" dirty="0" smtClean="0">
                <a:solidFill>
                  <a:schemeClr val="tx2"/>
                </a:solidFill>
              </a:rPr>
              <a:t>Wheatstone bridge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b="1" dirty="0" smtClean="0">
                <a:solidFill>
                  <a:schemeClr val="tx2"/>
                </a:solidFill>
              </a:rPr>
              <a:t>12 </a:t>
            </a:r>
            <a:r>
              <a:rPr lang="en-US" sz="2000" b="1" dirty="0">
                <a:solidFill>
                  <a:schemeClr val="tx2"/>
                </a:solidFill>
              </a:rPr>
              <a:t>semiconductor strain gauges arranged in a 6 </a:t>
            </a:r>
            <a:r>
              <a:rPr lang="en-US" sz="2000" b="1" dirty="0" smtClean="0">
                <a:solidFill>
                  <a:schemeClr val="tx2"/>
                </a:solidFill>
              </a:rPr>
              <a:t>half-bridges configuration  </a:t>
            </a:r>
            <a:endParaRPr lang="en-US" sz="20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911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263714-2E5E-4493-BEE6-6BC5D1695698}"/>
              </a:ext>
            </a:extLst>
          </p:cNvPr>
          <p:cNvSpPr txBox="1"/>
          <p:nvPr/>
        </p:nvSpPr>
        <p:spPr>
          <a:xfrm>
            <a:off x="1781747" y="120315"/>
            <a:ext cx="86285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0070C0"/>
                </a:solidFill>
              </a:rPr>
              <a:t>Legacy </a:t>
            </a:r>
            <a:r>
              <a:rPr lang="en-US" sz="4400" b="1" dirty="0" smtClean="0">
                <a:solidFill>
                  <a:srgbClr val="0070C0"/>
                </a:solidFill>
              </a:rPr>
              <a:t>CAN </a:t>
            </a:r>
            <a:r>
              <a:rPr lang="en-US" sz="4400" b="1" dirty="0" smtClean="0">
                <a:solidFill>
                  <a:srgbClr val="0070C0"/>
                </a:solidFill>
              </a:rPr>
              <a:t>communication </a:t>
            </a:r>
            <a:r>
              <a:rPr lang="en-US" sz="4400" b="1" dirty="0" smtClean="0">
                <a:solidFill>
                  <a:srgbClr val="0070C0"/>
                </a:solidFill>
              </a:rPr>
              <a:t>method</a:t>
            </a:r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3863" y="1569228"/>
            <a:ext cx="5077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smtClean="0">
                <a:solidFill>
                  <a:schemeClr val="tx2"/>
                </a:solidFill>
              </a:rPr>
              <a:t>ESD CAN-USB box for CAN communication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err="1" smtClean="0">
                <a:solidFill>
                  <a:schemeClr val="tx2"/>
                </a:solidFill>
              </a:rPr>
              <a:t>CANReal</a:t>
            </a:r>
            <a:r>
              <a:rPr lang="en-US" b="1" dirty="0" smtClean="0">
                <a:solidFill>
                  <a:schemeClr val="tx2"/>
                </a:solidFill>
              </a:rPr>
              <a:t> for monitoring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39873" y="1553840"/>
            <a:ext cx="56345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chemeClr val="tx2"/>
                </a:solidFill>
              </a:rPr>
              <a:t>Reliance on custom-made C language blocks for messaging</a:t>
            </a:r>
            <a:endParaRPr lang="en-US" sz="1600" b="1" dirty="0">
              <a:solidFill>
                <a:schemeClr val="tx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-540" t="12331" r="540" b="11394"/>
          <a:stretch/>
        </p:blipFill>
        <p:spPr>
          <a:xfrm>
            <a:off x="7127858" y="2199850"/>
            <a:ext cx="3551745" cy="1503035"/>
          </a:xfrm>
          <a:prstGeom prst="rect">
            <a:avLst/>
          </a:prstGeom>
          <a:ln w="19050"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687" y="3876060"/>
            <a:ext cx="3351368" cy="15083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1149" y="2374606"/>
            <a:ext cx="3528724" cy="30029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82" y="2424530"/>
            <a:ext cx="2222148" cy="279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6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263714-2E5E-4493-BEE6-6BC5D1695698}"/>
              </a:ext>
            </a:extLst>
          </p:cNvPr>
          <p:cNvSpPr txBox="1"/>
          <p:nvPr/>
        </p:nvSpPr>
        <p:spPr>
          <a:xfrm>
            <a:off x="1354054" y="243883"/>
            <a:ext cx="9945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0070C0"/>
                </a:solidFill>
              </a:rPr>
              <a:t>Proposed CAN messaging with Vector and Simulink</a:t>
            </a:r>
            <a:endParaRPr lang="en-US" sz="3600" b="1" dirty="0">
              <a:solidFill>
                <a:srgbClr val="0070C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24879" y="1310853"/>
            <a:ext cx="7046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chemeClr val="tx2"/>
                </a:solidFill>
              </a:rPr>
              <a:t>Vector transceiver with built-in Simulink support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chemeClr val="tx2"/>
                </a:solidFill>
              </a:rPr>
              <a:t>Use of native Simulink blocks and functions to send and receive messages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680" y="3734333"/>
            <a:ext cx="3750291" cy="30053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0805" y="1367336"/>
            <a:ext cx="3040040" cy="22056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1" y="1972361"/>
            <a:ext cx="7977867" cy="446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17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263714-2E5E-4493-BEE6-6BC5D1695698}"/>
              </a:ext>
            </a:extLst>
          </p:cNvPr>
          <p:cNvSpPr txBox="1"/>
          <p:nvPr/>
        </p:nvSpPr>
        <p:spPr>
          <a:xfrm>
            <a:off x="1354054" y="243883"/>
            <a:ext cx="9945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0070C0"/>
                </a:solidFill>
              </a:rPr>
              <a:t>Proposed CAN messaging with Vector and Simulink</a:t>
            </a:r>
            <a:endParaRPr lang="en-US" sz="3600" b="1" dirty="0">
              <a:solidFill>
                <a:srgbClr val="0070C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24879" y="1310853"/>
            <a:ext cx="7046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chemeClr val="tx2"/>
                </a:solidFill>
              </a:rPr>
              <a:t>Message reception and unpacking easily implemented</a:t>
            </a:r>
            <a:endParaRPr lang="en-US" sz="1600" b="1" dirty="0" smtClean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 smtClean="0">
                <a:solidFill>
                  <a:schemeClr val="tx2"/>
                </a:solidFill>
              </a:rPr>
              <a:t>State machine to store full scale values</a:t>
            </a:r>
            <a:endParaRPr lang="en-US" sz="1600" b="1" dirty="0" smtClean="0">
              <a:solidFill>
                <a:schemeClr val="tx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359" y="1895628"/>
            <a:ext cx="7112138" cy="4686489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036344"/>
              </p:ext>
            </p:extLst>
          </p:nvPr>
        </p:nvGraphicFramePr>
        <p:xfrm>
          <a:off x="8367800" y="1690838"/>
          <a:ext cx="3115763" cy="10907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5763">
                  <a:extLst>
                    <a:ext uri="{9D8B030D-6E8A-4147-A177-3AD203B41FA5}">
                      <a16:colId xmlns:a16="http://schemas.microsoft.com/office/drawing/2014/main" val="326451337"/>
                    </a:ext>
                  </a:extLst>
                </a:gridCol>
              </a:tblGrid>
              <a:tr h="36357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General</a:t>
                      </a:r>
                      <a:r>
                        <a:rPr lang="en-US" sz="1400" baseline="0" dirty="0" smtClean="0"/>
                        <a:t> Management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952150"/>
                  </a:ext>
                </a:extLst>
              </a:tr>
              <a:tr h="36357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➡ DISCOVER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5915990"/>
                  </a:ext>
                </a:extLst>
              </a:tr>
              <a:tr h="36357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➡ </a:t>
                      </a:r>
                      <a:r>
                        <a:rPr lang="en-US" sz="1400" dirty="0" smtClean="0"/>
                        <a:t>GET_ADDITIONAL_INFO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2105388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248190"/>
              </p:ext>
            </p:extLst>
          </p:nvPr>
        </p:nvGraphicFramePr>
        <p:xfrm>
          <a:off x="8367800" y="2713321"/>
          <a:ext cx="3122949" cy="3434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2949">
                  <a:extLst>
                    <a:ext uri="{9D8B030D-6E8A-4147-A177-3AD203B41FA5}">
                      <a16:colId xmlns:a16="http://schemas.microsoft.com/office/drawing/2014/main" val="3264513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FT Sensor Specific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952150"/>
                  </a:ext>
                </a:extLst>
              </a:tr>
              <a:tr h="39117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➡ </a:t>
                      </a:r>
                      <a:r>
                        <a:rPr lang="en-US" sz="1400" dirty="0" smtClean="0"/>
                        <a:t>GET_FULL_SCALE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2105388"/>
                  </a:ext>
                </a:extLst>
              </a:tr>
              <a:tr h="39117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➡ </a:t>
                      </a:r>
                      <a:r>
                        <a:rPr lang="en-US" sz="1400" dirty="0" smtClean="0"/>
                        <a:t>GET_ADC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8787552"/>
                  </a:ext>
                </a:extLst>
              </a:tr>
              <a:tr h="391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➡  SET_CAN_DATARATE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6790754"/>
                  </a:ext>
                </a:extLst>
              </a:tr>
              <a:tr h="391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➡  SET_TX_MODE</a:t>
                      </a:r>
                      <a:r>
                        <a:rPr lang="en-US" sz="1400" baseline="0" dirty="0" smtClean="0"/>
                        <a:t> (Start / Stop)</a:t>
                      </a:r>
                      <a:endParaRPr lang="en-US" sz="14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411839"/>
                  </a:ext>
                </a:extLst>
              </a:tr>
              <a:tr h="391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⬅ FORCE_VECTOR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7117927"/>
                  </a:ext>
                </a:extLst>
              </a:tr>
              <a:tr h="391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⬅ TORQUE_VECTOR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646492"/>
                  </a:ext>
                </a:extLst>
              </a:tr>
              <a:tr h="391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⬅ </a:t>
                      </a:r>
                      <a:r>
                        <a:rPr lang="en-US" sz="1400" dirty="0" smtClean="0"/>
                        <a:t>UNCALIB_FORCE_VECTOR</a:t>
                      </a:r>
                      <a:endParaRPr lang="en-US" sz="14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660780"/>
                  </a:ext>
                </a:extLst>
              </a:tr>
              <a:tr h="3911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⬅ </a:t>
                      </a:r>
                      <a:r>
                        <a:rPr lang="en-US" sz="1400" dirty="0" smtClean="0"/>
                        <a:t>UNCALIB_TORQUE_VECTOR</a:t>
                      </a:r>
                      <a:endParaRPr lang="en-US" sz="14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760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7018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263714-2E5E-4493-BEE6-6BC5D1695698}"/>
              </a:ext>
            </a:extLst>
          </p:cNvPr>
          <p:cNvSpPr txBox="1"/>
          <p:nvPr/>
        </p:nvSpPr>
        <p:spPr>
          <a:xfrm>
            <a:off x="2237227" y="243883"/>
            <a:ext cx="8178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0070C0"/>
                </a:solidFill>
              </a:rPr>
              <a:t>Demo video with preliminary acquisitions</a:t>
            </a:r>
            <a:endParaRPr lang="en-US" sz="3600" b="1" dirty="0">
              <a:solidFill>
                <a:srgbClr val="0070C0"/>
              </a:solidFill>
            </a:endParaRPr>
          </a:p>
        </p:txBody>
      </p:sp>
      <p:pic>
        <p:nvPicPr>
          <p:cNvPr id="3" name="MATLAB_pEzz0rBUXx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5672" y="1237386"/>
            <a:ext cx="10500655" cy="490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02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263714-2E5E-4493-BEE6-6BC5D1695698}"/>
              </a:ext>
            </a:extLst>
          </p:cNvPr>
          <p:cNvSpPr txBox="1"/>
          <p:nvPr/>
        </p:nvSpPr>
        <p:spPr>
          <a:xfrm>
            <a:off x="4866088" y="243883"/>
            <a:ext cx="2921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0070C0"/>
                </a:solidFill>
              </a:rPr>
              <a:t>Relevant Links</a:t>
            </a:r>
            <a:endParaRPr lang="en-US" sz="3600" b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5975" y="1330036"/>
            <a:ext cx="10454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hlinkClick r:id="rId2"/>
              </a:rPr>
              <a:t>FT-sensors-</a:t>
            </a:r>
            <a:r>
              <a:rPr lang="en-US" dirty="0" err="1" smtClean="0">
                <a:hlinkClick r:id="rId2"/>
              </a:rPr>
              <a:t>simulink</a:t>
            </a:r>
            <a:r>
              <a:rPr lang="en-US" dirty="0" smtClean="0">
                <a:hlinkClick r:id="rId2"/>
              </a:rPr>
              <a:t> Repository</a:t>
            </a:r>
            <a:r>
              <a:rPr lang="en-US" dirty="0" smtClean="0"/>
              <a:t> : </a:t>
            </a:r>
            <a:r>
              <a:rPr lang="en-US" dirty="0" smtClean="0"/>
              <a:t>Contains the </a:t>
            </a:r>
            <a:r>
              <a:rPr lang="en-US" dirty="0" smtClean="0"/>
              <a:t>presented Simulink </a:t>
            </a:r>
            <a:r>
              <a:rPr lang="en-US" dirty="0" smtClean="0"/>
              <a:t>model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hlinkClick r:id="rId3"/>
              </a:rPr>
              <a:t>vector-devices Repository</a:t>
            </a:r>
            <a:r>
              <a:rPr lang="en-US" dirty="0" smtClean="0"/>
              <a:t> : </a:t>
            </a:r>
            <a:r>
              <a:rPr lang="en-US" smtClean="0"/>
              <a:t>Contains instructions </a:t>
            </a:r>
            <a:r>
              <a:rPr lang="en-US" dirty="0" smtClean="0"/>
              <a:t>on how to setup the device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hlinkClick r:id="rId4"/>
              </a:rPr>
              <a:t> Implement a Simulink driver to read the FT45 sensor - </a:t>
            </a:r>
            <a:r>
              <a:rPr lang="en-US" dirty="0" err="1" smtClean="0">
                <a:hlinkClick r:id="rId4"/>
              </a:rPr>
              <a:t>Github</a:t>
            </a:r>
            <a:r>
              <a:rPr lang="en-US" dirty="0" smtClean="0">
                <a:hlinkClick r:id="rId4"/>
              </a:rPr>
              <a:t> Issue</a:t>
            </a:r>
            <a:r>
              <a:rPr lang="en-US" dirty="0" smtClean="0"/>
              <a:t> : Issue documenting the journey to implement the driver and the preliminary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839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C9E929CBD2E484F84BE867FC81D6F1D" ma:contentTypeVersion="14" ma:contentTypeDescription="Creare un nuovo documento." ma:contentTypeScope="" ma:versionID="61ad23b40e181a3f3494d0642231b264">
  <xsd:schema xmlns:xsd="http://www.w3.org/2001/XMLSchema" xmlns:xs="http://www.w3.org/2001/XMLSchema" xmlns:p="http://schemas.microsoft.com/office/2006/metadata/properties" xmlns:ns2="83c88cb7-92ec-4738-b55f-19dddbc2678d" xmlns:ns3="a9d2133a-30b9-46e4-a20a-9e90a26e7d6b" targetNamespace="http://schemas.microsoft.com/office/2006/metadata/properties" ma:root="true" ma:fieldsID="ce944e2dbaa109436b5cc39d0f123940" ns2:_="" ns3:_="">
    <xsd:import namespace="83c88cb7-92ec-4738-b55f-19dddbc2678d"/>
    <xsd:import namespace="a9d2133a-30b9-46e4-a20a-9e90a26e7d6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c88cb7-92ec-4738-b55f-19dddbc2678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d2133a-30b9-46e4-a20a-9e90a26e7d6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C4427F6-166D-4A53-B70F-11B52B32F2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3c88cb7-92ec-4738-b55f-19dddbc2678d"/>
    <ds:schemaRef ds:uri="a9d2133a-30b9-46e4-a20a-9e90a26e7d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4070C4-139B-4E40-A792-B668524D05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ACC3CE8-C567-4D72-804F-FFEC711F513E}">
  <ds:schemaRefs>
    <ds:schemaRef ds:uri="83c88cb7-92ec-4738-b55f-19dddbc2678d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a9d2133a-30b9-46e4-a20a-9e90a26e7d6b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3053</TotalTime>
  <Words>234</Words>
  <Application>Microsoft Office PowerPoint</Application>
  <PresentationFormat>Widescreen</PresentationFormat>
  <Paragraphs>52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Ugo Pattacini</dc:creator>
  <cp:lastModifiedBy>Mattia Fussi</cp:lastModifiedBy>
  <cp:revision>311</cp:revision>
  <dcterms:created xsi:type="dcterms:W3CDTF">2020-07-09T06:40:54Z</dcterms:created>
  <dcterms:modified xsi:type="dcterms:W3CDTF">2022-01-17T09:18:55Z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0x0101007C9E929CBD2E484F84BE867FC81D6F1D</vt:lpwstr>
  </property>
</Properties>
</file>

<file path=docProps/thumbnail.jpeg>
</file>